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raunces Extra Bold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4560"/>
            <a:ext cx="454366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 Data-Driven Approach to Governance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1709499"/>
            <a:ext cx="7556421" cy="2268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00"/>
              </a:lnSpc>
              <a:buNone/>
            </a:pPr>
            <a:r>
              <a:rPr lang="en-US" sz="7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Financial Health Analysis</a:t>
            </a:r>
            <a:endParaRPr lang="en-US" sz="7100" dirty="0"/>
          </a:p>
        </p:txBody>
      </p:sp>
      <p:sp>
        <p:nvSpPr>
          <p:cNvPr id="5" name="Text 2"/>
          <p:cNvSpPr/>
          <p:nvPr/>
        </p:nvSpPr>
        <p:spPr>
          <a:xfrm>
            <a:off x="793790" y="4249817"/>
            <a:ext cx="7556421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Insights from a Municipal Finance Dataset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93790" y="5429250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Prepared for a professional audience of municipal finance professionals, data analysts, and policy-minded users.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93790" y="6213872"/>
            <a:ext cx="7556421" cy="771049"/>
          </a:xfrm>
          <a:prstGeom prst="roundRect">
            <a:avLst>
              <a:gd name="adj" fmla="val 21181"/>
            </a:avLst>
          </a:prstGeom>
          <a:solidFill>
            <a:srgbClr val="CCE6D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41" y="6472357"/>
            <a:ext cx="226814" cy="1814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3506" y="6440686"/>
            <a:ext cx="67852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Using data to drive transparent and effective municipal management.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2485"/>
            <a:ext cx="9372481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Dataset Overview: The Foundation of Our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588056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utilized a robust Municipal Financial Health dataset to derive critical insights into local government performance.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210753"/>
            <a:ext cx="6447711" cy="1321356"/>
          </a:xfrm>
          <a:prstGeom prst="roundRect">
            <a:avLst>
              <a:gd name="adj" fmla="val 5536"/>
            </a:avLst>
          </a:prstGeom>
          <a:solidFill>
            <a:srgbClr val="FAFFFA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2195513"/>
            <a:ext cx="6447711" cy="60960"/>
          </a:xfrm>
          <a:prstGeom prst="roundRect">
            <a:avLst>
              <a:gd name="adj" fmla="val 217674"/>
            </a:avLst>
          </a:prstGeom>
          <a:solidFill>
            <a:srgbClr val="438951"/>
          </a:solidFill>
          <a:ln/>
        </p:spPr>
      </p:sp>
      <p:sp>
        <p:nvSpPr>
          <p:cNvPr id="6" name="Shape 4"/>
          <p:cNvSpPr/>
          <p:nvPr/>
        </p:nvSpPr>
        <p:spPr>
          <a:xfrm>
            <a:off x="3796546" y="1989653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38951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182" y="2100143"/>
            <a:ext cx="176808" cy="22109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56429" y="257925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Source Data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6429" y="2897981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sourced from a Municipal Financial Health dataset, focusing on reported annual financial metrics.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388900" y="2210753"/>
            <a:ext cx="6447711" cy="1321356"/>
          </a:xfrm>
          <a:prstGeom prst="roundRect">
            <a:avLst>
              <a:gd name="adj" fmla="val 5536"/>
            </a:avLst>
          </a:prstGeom>
          <a:solidFill>
            <a:srgbClr val="FAFFFA"/>
          </a:solidFill>
          <a:ln/>
        </p:spPr>
      </p:sp>
      <p:sp>
        <p:nvSpPr>
          <p:cNvPr id="11" name="Shape 8"/>
          <p:cNvSpPr/>
          <p:nvPr/>
        </p:nvSpPr>
        <p:spPr>
          <a:xfrm>
            <a:off x="7388900" y="2195513"/>
            <a:ext cx="6447711" cy="60960"/>
          </a:xfrm>
          <a:prstGeom prst="roundRect">
            <a:avLst>
              <a:gd name="adj" fmla="val 217674"/>
            </a:avLst>
          </a:prstGeom>
          <a:solidFill>
            <a:srgbClr val="438951"/>
          </a:solidFill>
          <a:ln/>
        </p:spPr>
      </p:sp>
      <p:sp>
        <p:nvSpPr>
          <p:cNvPr id="12" name="Shape 9"/>
          <p:cNvSpPr/>
          <p:nvPr/>
        </p:nvSpPr>
        <p:spPr>
          <a:xfrm>
            <a:off x="10391656" y="1989653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38951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292" y="2100143"/>
            <a:ext cx="176808" cy="22109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51539" y="2579251"/>
            <a:ext cx="198203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Volume and Integrity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1539" y="2897981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Initial analysis covered 959 cleaned entries, ensuring all records were valid and suitable for aggregation.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793790" y="3900607"/>
            <a:ext cx="6447711" cy="1321356"/>
          </a:xfrm>
          <a:prstGeom prst="roundRect">
            <a:avLst>
              <a:gd name="adj" fmla="val 5536"/>
            </a:avLst>
          </a:prstGeom>
          <a:solidFill>
            <a:srgbClr val="FAFFFA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3885367"/>
            <a:ext cx="6447711" cy="60960"/>
          </a:xfrm>
          <a:prstGeom prst="roundRect">
            <a:avLst>
              <a:gd name="adj" fmla="val 217674"/>
            </a:avLst>
          </a:prstGeom>
          <a:solidFill>
            <a:srgbClr val="438951"/>
          </a:solidFill>
          <a:ln/>
        </p:spPr>
      </p:sp>
      <p:sp>
        <p:nvSpPr>
          <p:cNvPr id="18" name="Shape 14"/>
          <p:cNvSpPr/>
          <p:nvPr/>
        </p:nvSpPr>
        <p:spPr>
          <a:xfrm>
            <a:off x="3796546" y="3679508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38951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182" y="3789998"/>
            <a:ext cx="176808" cy="22109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56429" y="426910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Variables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956429" y="4587835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Primary columns analyzed include City, Reporting Year, Total Revenue, Total Expenditure, and calculated Profit/Loss.</a:t>
            </a:r>
            <a:endParaRPr lang="en-US" sz="1150" dirty="0"/>
          </a:p>
        </p:txBody>
      </p:sp>
      <p:sp>
        <p:nvSpPr>
          <p:cNvPr id="22" name="Shape 17"/>
          <p:cNvSpPr/>
          <p:nvPr/>
        </p:nvSpPr>
        <p:spPr>
          <a:xfrm>
            <a:off x="7388900" y="3900607"/>
            <a:ext cx="6447711" cy="1321356"/>
          </a:xfrm>
          <a:prstGeom prst="roundRect">
            <a:avLst>
              <a:gd name="adj" fmla="val 5536"/>
            </a:avLst>
          </a:prstGeom>
          <a:solidFill>
            <a:srgbClr val="FAFFFA"/>
          </a:solidFill>
          <a:ln/>
        </p:spPr>
      </p:sp>
      <p:sp>
        <p:nvSpPr>
          <p:cNvPr id="23" name="Shape 18"/>
          <p:cNvSpPr/>
          <p:nvPr/>
        </p:nvSpPr>
        <p:spPr>
          <a:xfrm>
            <a:off x="7388900" y="3885367"/>
            <a:ext cx="6447711" cy="60960"/>
          </a:xfrm>
          <a:prstGeom prst="roundRect">
            <a:avLst>
              <a:gd name="adj" fmla="val 217674"/>
            </a:avLst>
          </a:prstGeom>
          <a:solidFill>
            <a:srgbClr val="438951"/>
          </a:solidFill>
          <a:ln/>
        </p:spPr>
      </p:sp>
      <p:sp>
        <p:nvSpPr>
          <p:cNvPr id="24" name="Shape 19"/>
          <p:cNvSpPr/>
          <p:nvPr/>
        </p:nvSpPr>
        <p:spPr>
          <a:xfrm>
            <a:off x="10391656" y="3679508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438951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4292" y="3789998"/>
            <a:ext cx="176808" cy="221099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551539" y="4269105"/>
            <a:ext cx="303537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Calculated Metric: Surplus Ratio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7551539" y="4587835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crucial derived metric: </a:t>
            </a: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Surplus Ratio</a:t>
            </a: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(Profit/Loss ÷ Revenue) to gauge fiscal efficiency.</a:t>
            </a:r>
            <a:endParaRPr lang="en-US" sz="1150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7114" y="5485448"/>
            <a:ext cx="1769150" cy="1769150"/>
          </a:xfrm>
          <a:prstGeom prst="rect">
            <a:avLst/>
          </a:prstGeom>
        </p:spPr>
      </p:pic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136" y="5485448"/>
            <a:ext cx="1769150" cy="1769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336"/>
            <a:ext cx="977419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Quality Assurance and Cleaning Process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5711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ensure the reliability of our findings, a rigorous data cleaning protocol was followed, addressing inconsistencies and missing values.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" y="2285286"/>
            <a:ext cx="255151" cy="3189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46478" y="2311956"/>
            <a:ext cx="276725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Removed Empty Columns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346478" y="2747724"/>
            <a:ext cx="643401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Seventeen peripheral columns deemed irrelevant or sparsely populated were systematically removed to streamline the focus.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" y="360557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46478" y="3632240"/>
            <a:ext cx="2497931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Filtered Missing Values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346478" y="4068008"/>
            <a:ext cx="643401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rows containing incomplete or null values in key fields (Revenue, Expenditure) were excluded from the final analysis.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" y="4925854"/>
            <a:ext cx="255151" cy="3189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46478" y="4952524"/>
            <a:ext cx="319956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Numeric Consistency Verified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346478" y="5388293"/>
            <a:ext cx="643401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types were verified, and numerical fields were checked for outliers and standardized for calculation accuracy.</a:t>
            </a:r>
            <a:endParaRPr lang="en-US" sz="1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88" y="6246138"/>
            <a:ext cx="255151" cy="31896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46478" y="6272808"/>
            <a:ext cx="26975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Duplicate Records Check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346478" y="6708577"/>
            <a:ext cx="643401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check for unique City-Year combinations confirmed the absence of duplicate records, maintaining dataset integrity.</a:t>
            </a:r>
            <a:endParaRPr lang="en-US" sz="13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168" y="2311956"/>
            <a:ext cx="4230648" cy="423064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203168" y="6733937"/>
            <a:ext cx="5640943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integrity is paramount for reliable municipal financial modeling and policy development.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830" y="579715"/>
            <a:ext cx="905601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Core Performance Indicators: Key Metrics Snapshot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37830" y="1281827"/>
            <a:ext cx="13154739" cy="219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Analysis across the 959 records reveals strong positive average metrics, demonstrating overall fiscal solvency across the municipalities studied.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37830" y="1723549"/>
            <a:ext cx="316027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14,773.93</a:t>
            </a:r>
            <a:endParaRPr lang="en-US" sz="3550" dirty="0"/>
          </a:p>
        </p:txBody>
      </p:sp>
      <p:sp>
        <p:nvSpPr>
          <p:cNvPr id="5" name="Text 3"/>
          <p:cNvSpPr/>
          <p:nvPr/>
        </p:nvSpPr>
        <p:spPr>
          <a:xfrm>
            <a:off x="1461492" y="2346960"/>
            <a:ext cx="171283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Revenue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37830" y="2643188"/>
            <a:ext cx="3160276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 total revenue (in generic units) across all recorded municipality-years.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069318" y="1723549"/>
            <a:ext cx="316027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11,744.83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4740354" y="2346960"/>
            <a:ext cx="1818084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Expenditure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4069318" y="2643188"/>
            <a:ext cx="3160276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Mean total operational and capital spending (in generic units).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00806" y="1723549"/>
            <a:ext cx="316027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3,029.10</a:t>
            </a:r>
            <a:endParaRPr lang="en-US" sz="3550" dirty="0"/>
          </a:p>
        </p:txBody>
      </p:sp>
      <p:sp>
        <p:nvSpPr>
          <p:cNvPr id="11" name="Text 9"/>
          <p:cNvSpPr/>
          <p:nvPr/>
        </p:nvSpPr>
        <p:spPr>
          <a:xfrm>
            <a:off x="7961352" y="2346960"/>
            <a:ext cx="2039183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Profit/Surplus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00806" y="2643188"/>
            <a:ext cx="3160276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average fiscal surplus, calculated as Revenue minus Expenditure.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10732294" y="1723549"/>
            <a:ext cx="3160276" cy="45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3550" b="1" dirty="0">
                <a:solidFill>
                  <a:srgbClr val="438951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20.18%</a:t>
            </a:r>
            <a:endParaRPr lang="en-US" sz="3550" dirty="0"/>
          </a:p>
        </p:txBody>
      </p:sp>
      <p:sp>
        <p:nvSpPr>
          <p:cNvPr id="14" name="Text 12"/>
          <p:cNvSpPr/>
          <p:nvPr/>
        </p:nvSpPr>
        <p:spPr>
          <a:xfrm>
            <a:off x="11344513" y="2346960"/>
            <a:ext cx="1935718" cy="214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Average Surplus Ratio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0732294" y="2643188"/>
            <a:ext cx="3160276" cy="438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Percentage of revenue remaining after covering all expenditures (Profit ÷ Revenue).</a:t>
            </a:r>
            <a:endParaRPr lang="en-US" sz="10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30" y="3235643"/>
            <a:ext cx="8550473" cy="4788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772" y="748546"/>
            <a:ext cx="5995392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Deeper Fiscal Insights and Efficiency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6175772" y="1340525"/>
            <a:ext cx="7765256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Moving beyond simple averages, the data suggests systematic trends in municipal financial performance.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6175772" y="1689259"/>
            <a:ext cx="7765256" cy="1249561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6303764" y="1817251"/>
            <a:ext cx="383977" cy="383977"/>
          </a:xfrm>
          <a:prstGeom prst="roundRect">
            <a:avLst>
              <a:gd name="adj" fmla="val 23811545"/>
            </a:avLst>
          </a:prstGeom>
          <a:solidFill>
            <a:srgbClr val="4A644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73" y="1901190"/>
            <a:ext cx="172760" cy="2159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03764" y="2329220"/>
            <a:ext cx="197227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Consistent Fiscal Health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6303764" y="2606040"/>
            <a:ext cx="750927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majority of municipalities consistently report a positive fiscal surplus, indicating responsible budget management.</a:t>
            </a:r>
            <a:endParaRPr lang="en-US" sz="1000" dirty="0"/>
          </a:p>
        </p:txBody>
      </p:sp>
      <p:sp>
        <p:nvSpPr>
          <p:cNvPr id="10" name="Shape 6"/>
          <p:cNvSpPr/>
          <p:nvPr/>
        </p:nvSpPr>
        <p:spPr>
          <a:xfrm>
            <a:off x="6175772" y="3066812"/>
            <a:ext cx="7765256" cy="1454348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6303764" y="3194804"/>
            <a:ext cx="383977" cy="383977"/>
          </a:xfrm>
          <a:prstGeom prst="roundRect">
            <a:avLst>
              <a:gd name="adj" fmla="val 23811545"/>
            </a:avLst>
          </a:prstGeom>
          <a:solidFill>
            <a:srgbClr val="4A644E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373" y="3278743"/>
            <a:ext cx="172760" cy="21597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03764" y="3706773"/>
            <a:ext cx="230564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Favorable Growth Dynamics</a:t>
            </a:r>
            <a:endParaRPr lang="en-US" sz="1250" dirty="0"/>
          </a:p>
        </p:txBody>
      </p:sp>
      <p:sp>
        <p:nvSpPr>
          <p:cNvPr id="14" name="Text 9"/>
          <p:cNvSpPr/>
          <p:nvPr/>
        </p:nvSpPr>
        <p:spPr>
          <a:xfrm>
            <a:off x="6303764" y="3983593"/>
            <a:ext cx="7509272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expenditure increases, municipal revenue growth tends to outpace it, successfully widening the margin of surplus over time.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6175772" y="4649153"/>
            <a:ext cx="7765256" cy="1454348"/>
          </a:xfrm>
          <a:prstGeom prst="roundRect">
            <a:avLst>
              <a:gd name="adj" fmla="val 7923"/>
            </a:avLst>
          </a:prstGeom>
          <a:solidFill>
            <a:srgbClr val="E8F3E8"/>
          </a:solidFill>
          <a:ln/>
        </p:spPr>
      </p:sp>
      <p:sp>
        <p:nvSpPr>
          <p:cNvPr id="16" name="Shape 11"/>
          <p:cNvSpPr/>
          <p:nvPr/>
        </p:nvSpPr>
        <p:spPr>
          <a:xfrm>
            <a:off x="6303764" y="4777145"/>
            <a:ext cx="383977" cy="383977"/>
          </a:xfrm>
          <a:prstGeom prst="roundRect">
            <a:avLst>
              <a:gd name="adj" fmla="val 23811545"/>
            </a:avLst>
          </a:prstGeom>
          <a:solidFill>
            <a:srgbClr val="4A644E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373" y="4861084"/>
            <a:ext cx="172760" cy="21597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03764" y="5289113"/>
            <a:ext cx="181760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Scale and Profitability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6303764" y="5565934"/>
            <a:ext cx="7509272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Cities with larger total revenues typically demonstrate proportionally higher absolute profit figures, benefiting from economies of scale.</a:t>
            </a:r>
            <a:endParaRPr lang="en-US" sz="1000" dirty="0"/>
          </a:p>
        </p:txBody>
      </p:sp>
      <p:sp>
        <p:nvSpPr>
          <p:cNvPr id="20" name="Shape 14"/>
          <p:cNvSpPr/>
          <p:nvPr/>
        </p:nvSpPr>
        <p:spPr>
          <a:xfrm>
            <a:off x="6175772" y="6231493"/>
            <a:ext cx="7765256" cy="1249561"/>
          </a:xfrm>
          <a:prstGeom prst="roundRect">
            <a:avLst>
              <a:gd name="adj" fmla="val 9221"/>
            </a:avLst>
          </a:prstGeom>
          <a:solidFill>
            <a:srgbClr val="E8F3E8"/>
          </a:solidFill>
          <a:ln/>
        </p:spPr>
      </p:sp>
      <p:sp>
        <p:nvSpPr>
          <p:cNvPr id="21" name="Shape 15"/>
          <p:cNvSpPr/>
          <p:nvPr/>
        </p:nvSpPr>
        <p:spPr>
          <a:xfrm>
            <a:off x="6303764" y="6359485"/>
            <a:ext cx="383977" cy="383977"/>
          </a:xfrm>
          <a:prstGeom prst="roundRect">
            <a:avLst>
              <a:gd name="adj" fmla="val 23811545"/>
            </a:avLst>
          </a:prstGeom>
          <a:solidFill>
            <a:srgbClr val="4A644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373" y="6443424"/>
            <a:ext cx="172760" cy="21597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03764" y="6871454"/>
            <a:ext cx="181094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Efficiency Benchmark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6303764" y="7148274"/>
            <a:ext cx="7509272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mean Surplus Ratio of approximately 20% serves as a solid benchmark for fiscal efficiency and operational health.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3191"/>
            <a:ext cx="996422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Strategic Recommendations for Sustained Health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576864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 leverage this positive foundation and build long-term resilience, we propose five key areas for policy focus.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2009537"/>
            <a:ext cx="635079" cy="964406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92267" y="234291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587579" y="2168247"/>
            <a:ext cx="326755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Diversify Revenue Streams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587579" y="2561153"/>
            <a:ext cx="122490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Explore new non-tax income sources and strengthen existing revenue collection processes to future-proof budgets.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3132653"/>
            <a:ext cx="635079" cy="964406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992267" y="346602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587579" y="3291364"/>
            <a:ext cx="4277320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Expenditure Management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587579" y="3684270"/>
            <a:ext cx="122490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 performance-based budgeting and zero-based review to ensure every unit of spending maximizes public value.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93790" y="4255770"/>
            <a:ext cx="635079" cy="964406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992267" y="4589145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587579" y="4414480"/>
            <a:ext cx="437971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Monitor Surplus Ratio Continuously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587579" y="4807387"/>
            <a:ext cx="122490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Treat the Surplus Ratio as a primary dashboard indicator, establishing target ranges and early warning systems for fluctuations.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5378887"/>
            <a:ext cx="635079" cy="964406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992267" y="5712262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587579" y="5537597"/>
            <a:ext cx="3515201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Adopt Sustainable Budgeting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587579" y="5930503"/>
            <a:ext cx="122490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Shift planning towards multi-year projections and integrate capital improvement plans into operational budgets.</a:t>
            </a:r>
            <a:endParaRPr lang="en-US" sz="1250" dirty="0"/>
          </a:p>
        </p:txBody>
      </p:sp>
      <p:sp>
        <p:nvSpPr>
          <p:cNvPr id="20" name="Shape 18"/>
          <p:cNvSpPr/>
          <p:nvPr/>
        </p:nvSpPr>
        <p:spPr>
          <a:xfrm>
            <a:off x="793790" y="6502003"/>
            <a:ext cx="635079" cy="964406"/>
          </a:xfrm>
          <a:prstGeom prst="roundRect">
            <a:avLst>
              <a:gd name="adj" fmla="val 360023"/>
            </a:avLst>
          </a:prstGeom>
          <a:solidFill>
            <a:srgbClr val="E8F3E8"/>
          </a:solidFill>
          <a:ln/>
        </p:spPr>
      </p:sp>
      <p:sp>
        <p:nvSpPr>
          <p:cNvPr id="21" name="Text 19"/>
          <p:cNvSpPr/>
          <p:nvPr/>
        </p:nvSpPr>
        <p:spPr>
          <a:xfrm>
            <a:off x="992267" y="683537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587579" y="6660713"/>
            <a:ext cx="3354348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Build Long-Term Resilience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587579" y="7053620"/>
            <a:ext cx="1224903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dedicated reserve funds and strategically plan for macroeconomic shifts and unexpected capital needs.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159" y="399217"/>
            <a:ext cx="8236863" cy="408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Summary: Pathway to Continuous Fiscal Strength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08159" y="1068943"/>
            <a:ext cx="13614083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data confirms that the analyzed municipalities exhibit general fiscal soundness and operational efficiency.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704136" y="1620917"/>
            <a:ext cx="735258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Sustained fiscal health requires a commitment to three continuous pillars: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04136" y="2061805"/>
            <a:ext cx="134181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Strong Revenue Strategies:</a:t>
            </a: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Proactive seeking and management of diverse income sources.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704136" y="2316599"/>
            <a:ext cx="134181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Controlled Expenditure Growth:</a:t>
            </a: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Disciplined, optimized spending that prioritizes strategic outcomes.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704136" y="2571393"/>
            <a:ext cx="13418106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Continuous Indicator Monitoring:</a:t>
            </a: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Using metrics like the Surplus Ratio for proactive decision-making.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508159" y="1424940"/>
            <a:ext cx="15240" cy="1401247"/>
          </a:xfrm>
          <a:prstGeom prst="rect">
            <a:avLst/>
          </a:prstGeom>
          <a:solidFill>
            <a:srgbClr val="438951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9" y="3120033"/>
            <a:ext cx="5108984" cy="510898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2245" y="3090624"/>
            <a:ext cx="6647617" cy="627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This comprehensive financial health analysis was generated through robust data science techniques using Jupyter Notebook, designed for high transparency and professional discourse on platforms like GitHub and LinkedIn.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82245" y="4178259"/>
            <a:ext cx="6647617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The future of municipal finance is data-driven, strategic, and resilient.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724</Words>
  <Application>Microsoft Office PowerPoint</Application>
  <PresentationFormat>Custom</PresentationFormat>
  <Paragraphs>82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Times New Roman</vt:lpstr>
      <vt:lpstr>Fraunces Extra Bold</vt:lpstr>
      <vt:lpstr>Nobile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</cp:lastModifiedBy>
  <cp:revision>2</cp:revision>
  <dcterms:created xsi:type="dcterms:W3CDTF">2025-10-06T13:21:00Z</dcterms:created>
  <dcterms:modified xsi:type="dcterms:W3CDTF">2025-10-06T13:23:25Z</dcterms:modified>
</cp:coreProperties>
</file>